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972" r:id="rId5"/>
    <p:sldId id="978" r:id="rId6"/>
    <p:sldId id="977" r:id="rId7"/>
    <p:sldId id="946" r:id="rId8"/>
    <p:sldId id="951" r:id="rId9"/>
    <p:sldId id="979" r:id="rId10"/>
    <p:sldId id="938" r:id="rId11"/>
    <p:sldId id="334" r:id="rId12"/>
    <p:sldId id="957" r:id="rId13"/>
    <p:sldId id="958" r:id="rId14"/>
    <p:sldId id="965" r:id="rId15"/>
    <p:sldId id="966" r:id="rId16"/>
    <p:sldId id="970" r:id="rId17"/>
    <p:sldId id="971" r:id="rId18"/>
    <p:sldId id="967" r:id="rId19"/>
    <p:sldId id="968" r:id="rId20"/>
    <p:sldId id="975" r:id="rId21"/>
    <p:sldId id="953" r:id="rId22"/>
    <p:sldId id="954" r:id="rId23"/>
    <p:sldId id="959" r:id="rId24"/>
    <p:sldId id="960" r:id="rId25"/>
    <p:sldId id="961" r:id="rId26"/>
    <p:sldId id="962" r:id="rId27"/>
    <p:sldId id="963" r:id="rId28"/>
    <p:sldId id="964" r:id="rId29"/>
    <p:sldId id="976" r:id="rId30"/>
  </p:sldIdLst>
  <p:sldSz cx="12190413" cy="6859588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644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2882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932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2576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822067" algn="l" defTabSz="112882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386480" algn="l" defTabSz="112882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950894" algn="l" defTabSz="112882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515307" algn="l" defTabSz="112882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EB9"/>
    <a:srgbClr val="5A5A65"/>
    <a:srgbClr val="808080"/>
    <a:srgbClr val="5581CF"/>
    <a:srgbClr val="FFFFFF"/>
    <a:srgbClr val="4786D9"/>
    <a:srgbClr val="578FDC"/>
    <a:srgbClr val="07AE85"/>
    <a:srgbClr val="6281BA"/>
    <a:srgbClr val="3667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>
      <p:cViewPr>
        <p:scale>
          <a:sx n="69" d="100"/>
          <a:sy n="69" d="100"/>
        </p:scale>
        <p:origin x="-1308" y="-576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52" y="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7D6EA-6424-440E-A652-BD06C2B35F32}" type="datetimeFigureOut">
              <a:rPr lang="pl-PL" smtClean="0"/>
              <a:t>2020-06-08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EF72-A34E-4DAB-8A64-FCD2F9FAA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18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D464B-CEDC-40EF-99F2-AEA5BE8BC39E}" type="datetimeFigureOut">
              <a:rPr lang="pl-PL" smtClean="0"/>
              <a:t>2020-06-08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92AD8-81D4-49E4-9958-B47F6F46A1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0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ytuł prezentacji i tytuły działó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="" xmlns:a16="http://schemas.microsoft.com/office/drawing/2014/main" id="{927DDE76-5BD2-4C0E-9378-47E6FDB5D9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955" y="1917626"/>
            <a:ext cx="5399251" cy="1440476"/>
          </a:xfrm>
          <a:effectLst/>
        </p:spPr>
        <p:txBody>
          <a:bodyPr/>
          <a:lstStyle>
            <a:lvl1pPr>
              <a:defRPr sz="480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5955" y="3646134"/>
            <a:ext cx="4535155" cy="2160240"/>
          </a:xfrm>
          <a:effectLst/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4331657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ło pod obrazk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" y="2048"/>
            <a:ext cx="12187539" cy="68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57495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wykły sjald na treść + ew dodat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312" y="413888"/>
            <a:ext cx="11135787" cy="927676"/>
          </a:xfrm>
          <a:effectLst/>
        </p:spPr>
        <p:txBody>
          <a:bodyPr/>
          <a:lstStyle>
            <a:lvl1pPr>
              <a:defRPr>
                <a:solidFill>
                  <a:srgbClr val="1A4EB9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3311" y="1341563"/>
            <a:ext cx="11135359" cy="4969220"/>
          </a:xfrm>
        </p:spPr>
        <p:txBody>
          <a:bodyPr/>
          <a:lstStyle>
            <a:lvl1pPr marL="0" indent="0">
              <a:spcBef>
                <a:spcPts val="1400"/>
              </a:spcBef>
              <a:buFontTx/>
              <a:buNone/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>
                <a:solidFill>
                  <a:srgbClr val="5A5A65"/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, wyróżniona myś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43F80E79-40BB-4C86-9458-1FAAF51124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6614" y="1917626"/>
            <a:ext cx="6840760" cy="288032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4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4pPr>
              <a:defRPr>
                <a:solidFill>
                  <a:srgbClr val="445870"/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34539028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, wyróżniona myśl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5E532AE8-875B-4216-AD6C-9A25034601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6614" y="1917626"/>
            <a:ext cx="6840760" cy="288032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4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4pPr>
              <a:defRPr>
                <a:solidFill>
                  <a:srgbClr val="445870"/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1247649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, wyróżniona myś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DB8DAD59-CE9B-4E88-82CE-E9959EFBB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6614" y="1917626"/>
            <a:ext cx="6912768" cy="288032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4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4pPr>
              <a:defRPr>
                <a:solidFill>
                  <a:srgbClr val="445870"/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13988095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ykły sjald na treść 2 kolumny + ew dodat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3311" y="1341562"/>
            <a:ext cx="5370309" cy="4969221"/>
          </a:xfrm>
        </p:spPr>
        <p:txBody>
          <a:bodyPr/>
          <a:lstStyle>
            <a:lvl1pPr>
              <a:defRPr sz="3200"/>
            </a:lvl1pPr>
            <a:lvl2pPr>
              <a:defRPr sz="3000"/>
            </a:lvl2pPr>
            <a:lvl3pPr>
              <a:defRPr sz="2700"/>
            </a:lvl3pPr>
            <a:lvl4pPr>
              <a:defRPr sz="2500">
                <a:solidFill>
                  <a:srgbClr val="5A5A65"/>
                </a:solidFill>
              </a:defRPr>
            </a:lvl4pPr>
            <a:lvl5pPr>
              <a:defRPr sz="2200">
                <a:solidFill>
                  <a:srgbClr val="445870"/>
                </a:solidFill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999208" y="1341561"/>
            <a:ext cx="5663892" cy="4969221"/>
          </a:xfrm>
        </p:spPr>
        <p:txBody>
          <a:bodyPr/>
          <a:lstStyle>
            <a:lvl1pPr>
              <a:defRPr sz="3200"/>
            </a:lvl1pPr>
            <a:lvl2pPr>
              <a:defRPr sz="3000"/>
            </a:lvl2pPr>
            <a:lvl3pPr>
              <a:defRPr sz="2700"/>
            </a:lvl3pPr>
            <a:lvl4pPr>
              <a:defRPr sz="2500">
                <a:solidFill>
                  <a:srgbClr val="5A5A65"/>
                </a:solidFill>
              </a:defRPr>
            </a:lvl4pPr>
            <a:lvl5pPr>
              <a:defRPr sz="2200">
                <a:solidFill>
                  <a:srgbClr val="445870"/>
                </a:solidFill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ło pod obraz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76F3A911-E29C-4EFC-B978-50B3A508B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ło pod obrazk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CCCA4E6D-AF17-4C72-A0EA-1C605879DB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4266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ło pod obrazk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CC978B8D-7BE3-471C-8D67-F2E1E1444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26282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D94946F2-0781-4DEB-8331-8F1D16E39A9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741" y="413888"/>
            <a:ext cx="11039360" cy="92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883" tIns="56441" rIns="112883" bIns="56441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11" y="1341563"/>
            <a:ext cx="11039790" cy="504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883" tIns="72000" rIns="112883" bIns="5644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66" r:id="rId3"/>
    <p:sldLayoutId id="2147483668" r:id="rId4"/>
    <p:sldLayoutId id="2147483656" r:id="rId5"/>
    <p:sldLayoutId id="2147483652" r:id="rId6"/>
    <p:sldLayoutId id="2147483655" r:id="rId7"/>
    <p:sldLayoutId id="2147483669" r:id="rId8"/>
    <p:sldLayoutId id="2147483672" r:id="rId9"/>
    <p:sldLayoutId id="2147483673" r:id="rId10"/>
  </p:sldLayoutIdLst>
  <p:transition spd="med">
    <p:pull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0">
          <a:solidFill>
            <a:srgbClr val="1A4EB9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42C6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42C6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42C6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42C62"/>
          </a:solidFill>
          <a:latin typeface="Tahoma" pitchFamily="34" charset="0"/>
        </a:defRPr>
      </a:lvl5pPr>
      <a:lvl6pPr marL="564413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42C62"/>
          </a:solidFill>
          <a:latin typeface="Tahoma" pitchFamily="34" charset="0"/>
        </a:defRPr>
      </a:lvl6pPr>
      <a:lvl7pPr marL="1128827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42C62"/>
          </a:solidFill>
          <a:latin typeface="Tahoma" pitchFamily="34" charset="0"/>
        </a:defRPr>
      </a:lvl7pPr>
      <a:lvl8pPr marL="169324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42C62"/>
          </a:solidFill>
          <a:latin typeface="Tahoma" pitchFamily="34" charset="0"/>
        </a:defRPr>
      </a:lvl8pPr>
      <a:lvl9pPr marL="2257654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42C62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spcBef>
          <a:spcPts val="1400"/>
        </a:spcBef>
        <a:spcAft>
          <a:spcPct val="0"/>
        </a:spcAft>
        <a:buFontTx/>
        <a:buNone/>
        <a:defRPr sz="3200" b="0">
          <a:solidFill>
            <a:srgbClr val="5A5A65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60363" indent="-360363" algn="l" rtl="0" eaLnBrk="1" fontAlgn="base" hangingPunct="1">
        <a:spcBef>
          <a:spcPts val="1200"/>
        </a:spcBef>
        <a:spcAft>
          <a:spcPct val="0"/>
        </a:spcAft>
        <a:buClr>
          <a:srgbClr val="2893F6"/>
        </a:buClr>
        <a:buSzPct val="110000"/>
        <a:buFont typeface="Calibri" panose="020F0502020204030204" pitchFamily="34" charset="0"/>
        <a:buChar char="˃"/>
        <a:tabLst>
          <a:tab pos="1771631" algn="l"/>
        </a:tabLst>
        <a:defRPr sz="3200">
          <a:solidFill>
            <a:srgbClr val="5A5A65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723900" indent="-368300" algn="l" rtl="0" eaLnBrk="1" fontAlgn="base" hangingPunct="1">
        <a:spcBef>
          <a:spcPts val="1200"/>
        </a:spcBef>
        <a:spcAft>
          <a:spcPct val="0"/>
        </a:spcAft>
        <a:buClr>
          <a:srgbClr val="2893F6"/>
        </a:buClr>
        <a:buSzPct val="110000"/>
        <a:buFont typeface="Calibri" panose="020F0502020204030204" pitchFamily="34" charset="0"/>
        <a:buChar char="˃"/>
        <a:tabLst>
          <a:tab pos="1771631" algn="l"/>
        </a:tabLst>
        <a:defRPr sz="2800">
          <a:solidFill>
            <a:srgbClr val="5A5A65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077913" indent="-354013" algn="l" rtl="0" eaLnBrk="1" fontAlgn="base" hangingPunct="1">
        <a:spcBef>
          <a:spcPts val="12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&gt;"/>
        <a:tabLst/>
        <a:defRPr sz="2800">
          <a:solidFill>
            <a:srgbClr val="5A5A65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539860" indent="-282207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5pPr>
      <a:lvl6pPr marL="3104274" indent="-282207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6pPr>
      <a:lvl7pPr marL="3668687" indent="-282207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7pPr>
      <a:lvl8pPr marL="4233101" indent="-282207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8pPr>
      <a:lvl9pPr marL="4797514" indent="-282207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1288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4413" algn="l" defTabSz="11288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8827" algn="l" defTabSz="11288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240" algn="l" defTabSz="11288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7654" algn="l" defTabSz="11288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22067" algn="l" defTabSz="11288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86480" algn="l" defTabSz="11288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50894" algn="l" defTabSz="11288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15307" algn="l" defTabSz="11288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s://www.google.pl/url?sa=i&amp;url=http://lo.puchaczow.com/wiadomosci/2/wiadomosc/285166/uwaga_uczniowie&amp;psig=AOvVaw0oJc9WMk5jtdQdOyztAYnE&amp;ust=1585216239708000&amp;source=images&amp;cd=vfe&amp;ved=0CAIQjRxqFwoTCLja85mttegCFQAAAAAdAAAAABA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laskie.edu.com.pl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0591" y="765499"/>
            <a:ext cx="11017223" cy="4968552"/>
          </a:xfrm>
        </p:spPr>
        <p:txBody>
          <a:bodyPr>
            <a:normAutofit/>
          </a:bodyPr>
          <a:lstStyle/>
          <a:p>
            <a:pPr algn="ctr"/>
            <a:endParaRPr lang="pl-PL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b="1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Rekrutacja do szkół ponadpodstawowych </a:t>
            </a:r>
          </a:p>
          <a:p>
            <a:pPr algn="ctr"/>
            <a:r>
              <a:rPr lang="pl-PL" b="1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n</a:t>
            </a:r>
            <a:r>
              <a:rPr lang="pl-PL" b="1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a rok szkolny 2020/2021</a:t>
            </a:r>
          </a:p>
          <a:p>
            <a:pPr algn="ctr"/>
            <a:endParaRPr lang="pl-PL" dirty="0" smtClean="0"/>
          </a:p>
          <a:p>
            <a:pPr algn="ctr"/>
            <a:endParaRPr lang="pl-PL" dirty="0"/>
          </a:p>
        </p:txBody>
      </p:sp>
      <p:pic>
        <p:nvPicPr>
          <p:cNvPr id="4" name="Obraz 3" descr="Znalezione obrazy dla zapytania: gify uczeń liceum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398" y="3357786"/>
            <a:ext cx="2664296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:\Poczta\WLMDSS.tmp\WLMF95.tmp\Logo Powiatu Raciborskiego - mał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46" y="3357786"/>
            <a:ext cx="28575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3215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78" y="621482"/>
            <a:ext cx="10127654" cy="569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1232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miensopust\Desktop\Prezentacja\4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263525"/>
            <a:ext cx="7483475" cy="633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9989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miensopust\Desktop\Prezentacja\4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54" y="549474"/>
            <a:ext cx="986509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70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miensopust\Desktop\Prezentacja\5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6" y="255588"/>
            <a:ext cx="10657183" cy="634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157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miensopust\Desktop\Prezentacja\5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30" y="333450"/>
            <a:ext cx="10513168" cy="58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6597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miensopust\Desktop\Prezentacja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4" y="314235"/>
            <a:ext cx="10657183" cy="563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4777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miensopust\Desktop\Prezentacja\6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48" y="621482"/>
            <a:ext cx="1030913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3567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0590" y="1197546"/>
            <a:ext cx="11135359" cy="4969220"/>
          </a:xfrm>
        </p:spPr>
        <p:txBody>
          <a:bodyPr>
            <a:normAutofit/>
          </a:bodyPr>
          <a:lstStyle/>
          <a:p>
            <a:pPr algn="ctr"/>
            <a:endParaRPr lang="pl-PL" sz="36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Szczegółowe informacje dot. składania wniosku oraz pozostałych dokumentów zamieszczone będą na stronach internetowych poszczególnych szkół, jednak w tym roku, zaleca się ich składanie </a:t>
            </a:r>
            <a:r>
              <a:rPr lang="pl-PL" u="sng" dirty="0" smtClean="0">
                <a:solidFill>
                  <a:schemeClr val="tx1">
                    <a:lumMod val="50000"/>
                  </a:schemeClr>
                </a:solidFill>
              </a:rPr>
              <a:t>w wersji elektronicznej</a:t>
            </a:r>
            <a:endParaRPr lang="pl-PL" u="sng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115315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E6297F5-E54C-4562-A23C-A838A5C4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Terminy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A971269-7956-4EF3-9A8E-6084D5205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606" y="1341562"/>
            <a:ext cx="11135359" cy="4969220"/>
          </a:xfrm>
        </p:spPr>
        <p:txBody>
          <a:bodyPr>
            <a:normAutofit/>
          </a:bodyPr>
          <a:lstStyle/>
          <a:p>
            <a:pPr algn="just"/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</a:rPr>
              <a:t>Złożenie wniosku o przyjęcie do szkoły ponadpodstawowej</a:t>
            </a:r>
            <a:endParaRPr lang="pl-PL" sz="2400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od </a:t>
            </a:r>
            <a:r>
              <a:rPr lang="pl-PL" b="1" dirty="0" smtClean="0">
                <a:solidFill>
                  <a:schemeClr val="tx1">
                    <a:lumMod val="50000"/>
                  </a:schemeClr>
                </a:solidFill>
              </a:rPr>
              <a:t>15 czerwca - 10 lipca 2020r.</a:t>
            </a:r>
          </a:p>
          <a:p>
            <a:pPr algn="just"/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</a:rPr>
              <a:t>Dostarczenie świadectwa ukończenia szkoły podstawowej</a:t>
            </a:r>
            <a:endParaRPr lang="pl-PL" sz="2400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pl-PL" b="1" dirty="0" smtClean="0">
                <a:solidFill>
                  <a:schemeClr val="tx1">
                    <a:lumMod val="50000"/>
                  </a:schemeClr>
                </a:solidFill>
              </a:rPr>
              <a:t>26 czerwca - 10 lipca 2020r.</a:t>
            </a:r>
            <a:endParaRPr lang="pl-PL" b="1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pl-PL" sz="2400" dirty="0">
                <a:solidFill>
                  <a:schemeClr val="tx1">
                    <a:lumMod val="50000"/>
                  </a:schemeClr>
                </a:solidFill>
              </a:rPr>
              <a:t>Uzupełnienie wniosku o </a:t>
            </a: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</a:rPr>
              <a:t> przyjęcie do szkoły ponadpodstawowej o zaświadczenie o wyniku egzaminu ósmoklasisty</a:t>
            </a:r>
            <a:endParaRPr lang="pl-PL" sz="2400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pl-PL" b="1" dirty="0" smtClean="0">
                <a:solidFill>
                  <a:schemeClr val="tx1">
                    <a:lumMod val="50000"/>
                  </a:schemeClr>
                </a:solidFill>
              </a:rPr>
              <a:t>31 lipca - 4 sierpnia 2020 r.</a:t>
            </a:r>
            <a:endParaRPr lang="pl-PL" b="1" dirty="0">
              <a:solidFill>
                <a:schemeClr val="tx1">
                  <a:lumMod val="50000"/>
                </a:schemeClr>
              </a:solidFill>
            </a:endParaRPr>
          </a:p>
          <a:p>
            <a:endParaRPr lang="pl-PL" sz="21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70727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1640B77-5A65-41CC-9584-C5C2472AF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11" y="477466"/>
            <a:ext cx="11135359" cy="5833317"/>
          </a:xfrm>
        </p:spPr>
        <p:txBody>
          <a:bodyPr>
            <a:noAutofit/>
          </a:bodyPr>
          <a:lstStyle/>
          <a:p>
            <a:r>
              <a:rPr lang="pl-PL" sz="1800" dirty="0">
                <a:solidFill>
                  <a:schemeClr val="tx1">
                    <a:lumMod val="50000"/>
                  </a:schemeClr>
                </a:solidFill>
              </a:rPr>
              <a:t>Wydanie przez szkołę prowadzącą kształcenie zawodowe skierowania na badania lekarskie</a:t>
            </a:r>
          </a:p>
          <a:p>
            <a:r>
              <a:rPr lang="pl-PL" sz="1800" b="1" dirty="0">
                <a:solidFill>
                  <a:schemeClr val="tx1">
                    <a:lumMod val="50000"/>
                  </a:schemeClr>
                </a:solidFill>
              </a:rPr>
              <a:t>od 15 czerwca </a:t>
            </a:r>
            <a:r>
              <a:rPr lang="pl-PL" sz="1800" b="1" dirty="0" smtClean="0">
                <a:solidFill>
                  <a:schemeClr val="tx1">
                    <a:lumMod val="50000"/>
                  </a:schemeClr>
                </a:solidFill>
              </a:rPr>
              <a:t>2020 r</a:t>
            </a:r>
            <a:r>
              <a:rPr lang="pl-PL" sz="18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pl-PL" sz="1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pl-PL" sz="1800" dirty="0" smtClean="0">
                <a:solidFill>
                  <a:schemeClr val="tx1">
                    <a:lumMod val="50000"/>
                  </a:schemeClr>
                </a:solidFill>
              </a:rPr>
              <a:t>Podanie 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</a:rPr>
              <a:t>do publicznej wiadomości przez komisję </a:t>
            </a:r>
            <a:r>
              <a:rPr lang="pl-PL" sz="1800" dirty="0" smtClean="0">
                <a:solidFill>
                  <a:schemeClr val="tx1">
                    <a:lumMod val="50000"/>
                  </a:schemeClr>
                </a:solidFill>
              </a:rPr>
              <a:t>rekrutacyjną 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</a:rPr>
              <a:t>listy zakwalifikowanych i niezakwalifikowanych</a:t>
            </a:r>
          </a:p>
          <a:p>
            <a:r>
              <a:rPr lang="pl-PL" sz="1800" b="1" dirty="0" smtClean="0">
                <a:solidFill>
                  <a:schemeClr val="tx1">
                    <a:lumMod val="50000"/>
                  </a:schemeClr>
                </a:solidFill>
              </a:rPr>
              <a:t>12 sierpnia 2020 r.</a:t>
            </a:r>
            <a:endParaRPr lang="pl-PL" sz="1800" b="1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pl-PL" sz="1800" dirty="0" smtClean="0">
                <a:solidFill>
                  <a:schemeClr val="tx1">
                    <a:lumMod val="50000"/>
                  </a:schemeClr>
                </a:solidFill>
              </a:rPr>
              <a:t>Potwierdzenie  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</a:rPr>
              <a:t>woli w postaci oryginału świadectwa i zaświadczenia o wynikach egzaminu zewnętrznego </a:t>
            </a:r>
            <a:r>
              <a:rPr lang="pl-PL" sz="1800" dirty="0" smtClean="0">
                <a:solidFill>
                  <a:schemeClr val="tx1">
                    <a:lumMod val="50000"/>
                  </a:schemeClr>
                </a:solidFill>
              </a:rPr>
              <a:t>(o 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</a:rPr>
              <a:t>ile nie zostały złożone w uzupełnieniu wniosku o przyjęcie do szkoły), a w przypadku szkoły prowadzącej kształcenie zawodowe także zaświadczenia lekarskiego zawierającego orzeczenie o braku przeciwwskazań zdrowotnych do podjęcia praktycznej nauki zawodu</a:t>
            </a:r>
          </a:p>
          <a:p>
            <a:r>
              <a:rPr lang="pl-PL" sz="1800" b="1" dirty="0">
                <a:solidFill>
                  <a:schemeClr val="tx1">
                    <a:lumMod val="50000"/>
                  </a:schemeClr>
                </a:solidFill>
              </a:rPr>
              <a:t>od </a:t>
            </a:r>
            <a:r>
              <a:rPr lang="pl-PL" sz="1800" b="1" dirty="0" smtClean="0">
                <a:solidFill>
                  <a:schemeClr val="tx1">
                    <a:lumMod val="50000"/>
                  </a:schemeClr>
                </a:solidFill>
              </a:rPr>
              <a:t>13 sierpnia - 18 sierpnia 2020 r.</a:t>
            </a:r>
          </a:p>
          <a:p>
            <a:pPr algn="just"/>
            <a:r>
              <a:rPr lang="pl-PL" sz="1800" dirty="0" smtClean="0">
                <a:solidFill>
                  <a:schemeClr val="tx1">
                    <a:lumMod val="50000"/>
                  </a:schemeClr>
                </a:solidFill>
              </a:rPr>
              <a:t>W przypadku braku możliwości przedłożenia takiego zaświadczenia lub orzeczenia, rodzic kandydata lub kandydat pełnoletni informuje o tym dyrektora szkoły w terminie </a:t>
            </a:r>
            <a:r>
              <a:rPr lang="pl-PL" sz="1800" b="1" dirty="0" smtClean="0">
                <a:solidFill>
                  <a:schemeClr val="tx1">
                    <a:lumMod val="50000"/>
                  </a:schemeClr>
                </a:solidFill>
              </a:rPr>
              <a:t>do 18 sierpnia 2020r. do godz. 15.00</a:t>
            </a:r>
            <a:r>
              <a:rPr lang="pl-PL" sz="1800" dirty="0" smtClean="0">
                <a:solidFill>
                  <a:schemeClr val="tx1">
                    <a:lumMod val="50000"/>
                  </a:schemeClr>
                </a:solidFill>
              </a:rPr>
              <a:t>, wskazując na przyczynę niedotrzymania terminu. Wówczas zaświadczenie lub orzeczenie składa się dyrektorowi szkoły, do której uczeń został przyjęty, nie później niż </a:t>
            </a:r>
            <a:r>
              <a:rPr lang="pl-PL" sz="1800" b="1" dirty="0" smtClean="0">
                <a:solidFill>
                  <a:schemeClr val="tx1">
                    <a:lumMod val="50000"/>
                  </a:schemeClr>
                </a:solidFill>
              </a:rPr>
              <a:t>do 25 września 2020 r.</a:t>
            </a:r>
            <a:endParaRPr lang="pl-PL" sz="1800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pl-PL" sz="1800" dirty="0">
                <a:solidFill>
                  <a:schemeClr val="tx1">
                    <a:lumMod val="50000"/>
                  </a:schemeClr>
                </a:solidFill>
              </a:rPr>
              <a:t>Podanie do publicznej wiadomości przez komisję rekrutacyjną listy kandydatów przyjętych i nieprzyjętych</a:t>
            </a:r>
          </a:p>
          <a:p>
            <a:r>
              <a:rPr lang="pl-PL" sz="1800" b="1" dirty="0" smtClean="0">
                <a:solidFill>
                  <a:schemeClr val="tx1">
                    <a:lumMod val="50000"/>
                  </a:schemeClr>
                </a:solidFill>
              </a:rPr>
              <a:t>19 sierpnia 2020 r.</a:t>
            </a:r>
            <a:endParaRPr lang="pl-PL" sz="18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426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3311" y="549474"/>
            <a:ext cx="11135359" cy="5761309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tx1">
                    <a:lumMod val="50000"/>
                  </a:schemeClr>
                </a:solidFill>
              </a:rPr>
              <a:t>Ósmoklasisto, </a:t>
            </a:r>
          </a:p>
          <a:p>
            <a:pPr algn="just"/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poniżej przedstawimy Tobie kilka podstawowych informacji związanych z naborem do szkół ponadpodstawowych na rok szkolny 2020/2021. W prezentacji znajdziesz terminy rekrutacji, zasady oraz kilka slajdów prezentujących system elektronicznego naboru, który od 2005 r. jest wykorzystywany do rekrutacji. </a:t>
            </a:r>
          </a:p>
          <a:p>
            <a:pPr algn="just"/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W razie pytań lub wątpliwości szukaj informacji w szkołach ponadpodstawowych lub dzwoń do Referatu Edukacji tut. Starostwa – tel. 32 45 97 306.</a:t>
            </a:r>
            <a:endParaRPr lang="pl-PL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81277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5CD19FB-FB50-45E2-9BD2-2795DC8CF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740" y="1197546"/>
            <a:ext cx="11135359" cy="4969220"/>
          </a:xfrm>
        </p:spPr>
        <p:txBody>
          <a:bodyPr>
            <a:normAutofit/>
          </a:bodyPr>
          <a:lstStyle/>
          <a:p>
            <a:pPr algn="just"/>
            <a:r>
              <a:rPr lang="pl-PL" altLang="pl-PL" b="1" dirty="0">
                <a:solidFill>
                  <a:schemeClr val="tx1">
                    <a:lumMod val="50000"/>
                  </a:schemeClr>
                </a:solidFill>
                <a:cs typeface="Calibri Light" panose="020F0302020204030204" pitchFamily="34" charset="0"/>
              </a:rPr>
              <a:t>Należy koniecznie wybrać trzy </a:t>
            </a:r>
            <a:r>
              <a:rPr lang="pl-PL" altLang="pl-PL" b="1" dirty="0" smtClean="0">
                <a:solidFill>
                  <a:schemeClr val="tx1">
                    <a:lumMod val="50000"/>
                  </a:schemeClr>
                </a:solidFill>
                <a:cs typeface="Calibri Light" panose="020F0302020204030204" pitchFamily="34" charset="0"/>
              </a:rPr>
              <a:t>szkoły według </a:t>
            </a:r>
            <a:r>
              <a:rPr lang="pl-PL" altLang="pl-PL" b="1" dirty="0">
                <a:solidFill>
                  <a:schemeClr val="tx1">
                    <a:lumMod val="50000"/>
                  </a:schemeClr>
                </a:solidFill>
                <a:cs typeface="Calibri Light" panose="020F0302020204030204" pitchFamily="34" charset="0"/>
              </a:rPr>
              <a:t>następującej zasady:</a:t>
            </a:r>
          </a:p>
          <a:p>
            <a:pPr algn="just">
              <a:spcBef>
                <a:spcPct val="0"/>
              </a:spcBef>
            </a:pPr>
            <a:endParaRPr lang="pl-PL" altLang="pl-PL" dirty="0">
              <a:solidFill>
                <a:schemeClr val="tx1">
                  <a:lumMod val="50000"/>
                </a:schemeClr>
              </a:solidFill>
              <a:cs typeface="Calibri Light" panose="020F030202020403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chemeClr val="tx1">
                    <a:lumMod val="50000"/>
                  </a:schemeClr>
                </a:solidFill>
                <a:cs typeface="Calibri Light" panose="020F0302020204030204" pitchFamily="34" charset="0"/>
              </a:rPr>
              <a:t>Pierwsza szkoła to szkoła marzeń</a:t>
            </a:r>
          </a:p>
          <a:p>
            <a:pPr algn="just">
              <a:spcBef>
                <a:spcPct val="0"/>
              </a:spcBef>
            </a:pPr>
            <a:endParaRPr lang="pl-PL" altLang="pl-PL" dirty="0">
              <a:solidFill>
                <a:schemeClr val="tx1">
                  <a:lumMod val="50000"/>
                </a:schemeClr>
              </a:solidFill>
              <a:cs typeface="Calibri Light" panose="020F030202020403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chemeClr val="tx1">
                    <a:lumMod val="50000"/>
                  </a:schemeClr>
                </a:solidFill>
                <a:cs typeface="Calibri Light" panose="020F0302020204030204" pitchFamily="34" charset="0"/>
              </a:rPr>
              <a:t>Druga szkoła to szkoła racjonalna</a:t>
            </a:r>
          </a:p>
          <a:p>
            <a:pPr algn="just">
              <a:spcBef>
                <a:spcPct val="0"/>
              </a:spcBef>
            </a:pPr>
            <a:endParaRPr lang="pl-PL" altLang="pl-PL" dirty="0">
              <a:solidFill>
                <a:schemeClr val="tx1">
                  <a:lumMod val="50000"/>
                </a:schemeClr>
              </a:solidFill>
              <a:cs typeface="Calibri Light" panose="020F030202020403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chemeClr val="tx1">
                    <a:lumMod val="50000"/>
                  </a:schemeClr>
                </a:solidFill>
                <a:cs typeface="Calibri Light" panose="020F0302020204030204" pitchFamily="34" charset="0"/>
              </a:rPr>
              <a:t>Trzecia szkoła to taka na wszelki wypadek</a:t>
            </a:r>
            <a:endParaRPr lang="pl-PL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4660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DBE1781-217B-4751-A01C-5BA0A8CA8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11" y="413888"/>
            <a:ext cx="11135359" cy="5896895"/>
          </a:xfrm>
        </p:spPr>
        <p:txBody>
          <a:bodyPr>
            <a:normAutofit fontScale="850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tx1">
                    <a:lumMod val="50000"/>
                  </a:schemeClr>
                </a:solidFill>
              </a:rPr>
              <a:t>Z oferty trzech szkół najlepiej wybrać maksymalną liczbę oddziałów (Lista preferencji składająca się z 12 czy 15 pozycji to </a:t>
            </a:r>
            <a:r>
              <a:rPr lang="pl-PL" sz="2200" dirty="0" smtClean="0">
                <a:solidFill>
                  <a:schemeClr val="tx1">
                    <a:lumMod val="50000"/>
                  </a:schemeClr>
                </a:solidFill>
              </a:rPr>
              <a:t>wcale </a:t>
            </a:r>
            <a:r>
              <a:rPr lang="pl-PL" sz="2200" dirty="0">
                <a:solidFill>
                  <a:schemeClr val="tx1">
                    <a:lumMod val="50000"/>
                  </a:schemeClr>
                </a:solidFill>
              </a:rPr>
              <a:t>nie jest </a:t>
            </a:r>
            <a:r>
              <a:rPr lang="pl-PL" sz="2200" dirty="0" smtClean="0">
                <a:solidFill>
                  <a:schemeClr val="tx1">
                    <a:lumMod val="50000"/>
                  </a:schemeClr>
                </a:solidFill>
              </a:rPr>
              <a:t>dużo)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>
                    <a:lumMod val="50000"/>
                  </a:schemeClr>
                </a:solidFill>
              </a:rPr>
              <a:t>Bardzo ważna jest kolejność na liście preferencji. </a:t>
            </a:r>
            <a:r>
              <a:rPr lang="pl-PL" altLang="pl-PL" sz="2200" dirty="0" smtClean="0">
                <a:solidFill>
                  <a:schemeClr val="tx1">
                    <a:lumMod val="50000"/>
                  </a:schemeClr>
                </a:solidFill>
              </a:rPr>
              <a:t>Jest ona autonomiczną decyzją kandydata i nie może być zmieniona przez osoby trzecie ani też przez „system”.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>
                    <a:lumMod val="50000"/>
                  </a:schemeClr>
                </a:solidFill>
              </a:rPr>
              <a:t>Konieczne </a:t>
            </a:r>
            <a:r>
              <a:rPr lang="pl-PL" sz="2200" dirty="0">
                <a:solidFill>
                  <a:schemeClr val="tx1">
                    <a:lumMod val="50000"/>
                  </a:schemeClr>
                </a:solidFill>
              </a:rPr>
              <a:t>jest złożenie wniosku i pozostałych dokumentów </a:t>
            </a:r>
            <a:r>
              <a:rPr lang="pl-PL" sz="2200" dirty="0" smtClean="0">
                <a:solidFill>
                  <a:schemeClr val="tx1">
                    <a:lumMod val="50000"/>
                  </a:schemeClr>
                </a:solidFill>
              </a:rPr>
              <a:t>(świadectwo </a:t>
            </a:r>
            <a:r>
              <a:rPr lang="pl-PL" sz="2200" dirty="0">
                <a:solidFill>
                  <a:schemeClr val="tx1">
                    <a:lumMod val="50000"/>
                  </a:schemeClr>
                </a:solidFill>
              </a:rPr>
              <a:t>ukończenia szkoły i wynik egzaminu zewnętrznego) w określonym terminie w szkole pierwszego wyboru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tx1">
                    <a:lumMod val="50000"/>
                  </a:schemeClr>
                </a:solidFill>
              </a:rPr>
              <a:t>Brak złożonych papierowych wersji dokumentów w szkole pierwszego wyboru skutkuje odrzuceniem kandydata przez komisję rekrutacyjną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tx1">
                    <a:lumMod val="50000"/>
                  </a:schemeClr>
                </a:solidFill>
              </a:rPr>
              <a:t>Po złożeniu podpisanego wniosku w szkole pierwszego wyboru i po zaakceptowaniu przez komisję rekrutacyjną nie można już zmienić kolejności szkół/oddziałów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altLang="pl-PL" sz="2200" dirty="0">
                <a:solidFill>
                  <a:schemeClr val="tx1">
                    <a:lumMod val="50000"/>
                  </a:schemeClr>
                </a:solidFill>
              </a:rPr>
              <a:t>Jeżeli kandydat zostanie zakwalifikowany do jakiegoś oddziału to oznacza, że oddziały powyżej były dla niego niedostępne a odziały poniżej nie są brane pod </a:t>
            </a:r>
            <a:r>
              <a:rPr lang="pl-PL" altLang="pl-PL" sz="2200" dirty="0" smtClean="0">
                <a:solidFill>
                  <a:schemeClr val="tx1">
                    <a:lumMod val="50000"/>
                  </a:schemeClr>
                </a:solidFill>
              </a:rPr>
              <a:t>uwagę - liczba </a:t>
            </a:r>
            <a:r>
              <a:rPr lang="pl-PL" altLang="pl-PL" sz="2200" dirty="0">
                <a:solidFill>
                  <a:schemeClr val="tx1">
                    <a:lumMod val="50000"/>
                  </a:schemeClr>
                </a:solidFill>
              </a:rPr>
              <a:t>punktów ma decydujące znaczenie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altLang="pl-PL" sz="2200" dirty="0">
                <a:solidFill>
                  <a:schemeClr val="tx1">
                    <a:lumMod val="50000"/>
                  </a:schemeClr>
                </a:solidFill>
              </a:rPr>
              <a:t>Po zakwalifikowaniu należy koniecznie potwierdzić wolę uczęszczania w szkole zakwalifikowania składając oryginały dokumentów (świadectwo ukończenia szkoły i wynik egzaminu zewnętrznego), o ile nie zostały złożone w uzupełnieniu wniosku o przyjęcie do szkoły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altLang="pl-PL" sz="2200" dirty="0">
                <a:solidFill>
                  <a:schemeClr val="tx1">
                    <a:lumMod val="50000"/>
                  </a:schemeClr>
                </a:solidFill>
              </a:rPr>
              <a:t>Jeśli szkołą zakwalifikowania jest placówka prowadząca kształcenie zawodowe należy dostarczyć zaświadczenie lekarskie zawierające orzeczenie o braku przeciwwskazań zdrowotnych do podjęcia praktycznej nauki zawodu </a:t>
            </a:r>
          </a:p>
          <a:p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17797211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FB9045D-642F-41AD-97E2-9989E4E4C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500" dirty="0"/>
              <a:t>Przykładowa lista preferencji kandydata do technikum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="" xmlns:a16="http://schemas.microsoft.com/office/drawing/2014/main" id="{CA64E2F0-976D-45A4-AEDB-5ECB926EC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92" y="2277666"/>
            <a:ext cx="95726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A8E8482F-6F5C-4ABD-B34C-11777CADB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153" y="1543447"/>
            <a:ext cx="2938463" cy="36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05" tIns="38402" rIns="76805" bIns="38402">
            <a:spAutoFit/>
          </a:bodyPr>
          <a:lstStyle>
            <a:lvl1pPr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84175" indent="-88900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68350" indent="-180975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52525" indent="-269875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36700" indent="-360363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939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11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083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655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sz="2000" b="1" dirty="0">
                <a:solidFill>
                  <a:srgbClr val="6281BA"/>
                </a:solidFill>
                <a:latin typeface="Calibri" panose="020F0502020204030204" pitchFamily="34" charset="0"/>
              </a:rPr>
              <a:t>Priorytetem jest szkoła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78D21E6B-03F3-4826-81C5-0C28E2320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254" y="1562112"/>
            <a:ext cx="2938463" cy="36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05" tIns="38402" rIns="76805" bIns="38402">
            <a:spAutoFit/>
          </a:bodyPr>
          <a:lstStyle>
            <a:lvl1pPr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84175" indent="-88900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68350" indent="-180975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52525" indent="-269875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36700" indent="-360363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939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11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083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655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sz="2000" b="1" dirty="0">
                <a:solidFill>
                  <a:srgbClr val="6281BA"/>
                </a:solidFill>
                <a:latin typeface="Calibri" panose="020F0502020204030204" pitchFamily="34" charset="0"/>
              </a:rPr>
              <a:t>Priorytetem jest zawód</a:t>
            </a:r>
          </a:p>
        </p:txBody>
      </p:sp>
    </p:spTree>
    <p:extLst>
      <p:ext uri="{BB962C8B-B14F-4D97-AF65-F5344CB8AC3E}">
        <p14:creationId xmlns:p14="http://schemas.microsoft.com/office/powerpoint/2010/main" val="13082565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0D01359-EFA7-4B14-A5B8-E1BC996FD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500" dirty="0"/>
              <a:t>Przykładowa lista preferencji kandydata do liceum</a:t>
            </a:r>
          </a:p>
        </p:txBody>
      </p:sp>
      <p:pic>
        <p:nvPicPr>
          <p:cNvPr id="4" name="Obraz 1">
            <a:extLst>
              <a:ext uri="{FF2B5EF4-FFF2-40B4-BE49-F238E27FC236}">
                <a16:creationId xmlns="" xmlns:a16="http://schemas.microsoft.com/office/drawing/2014/main" id="{CF9244C3-002E-4EA7-AC13-D5542EA9BC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43" y="2325687"/>
            <a:ext cx="6991896" cy="419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B740A0C1-40F9-4298-8B89-E640591A4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8743" y="1408053"/>
            <a:ext cx="29368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05" tIns="38402" rIns="76805" bIns="38402">
            <a:spAutoFit/>
          </a:bodyPr>
          <a:lstStyle>
            <a:lvl1pPr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84175" indent="-88900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68350" indent="-180975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52525" indent="-269875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36700" indent="-360363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939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11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083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655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sz="2000" b="1" dirty="0">
                <a:solidFill>
                  <a:srgbClr val="6281BA"/>
                </a:solidFill>
                <a:latin typeface="Calibri" panose="020F0502020204030204" pitchFamily="34" charset="0"/>
              </a:rPr>
              <a:t>Wersja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sz="2000" b="1" dirty="0">
                <a:solidFill>
                  <a:srgbClr val="6281BA"/>
                </a:solidFill>
                <a:latin typeface="Calibri" panose="020F0502020204030204" pitchFamily="34" charset="0"/>
              </a:rPr>
              <a:t> najważniejsza jest szkoła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DB633661-1821-40A3-A84B-DAD82BE82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3158" y="1487673"/>
            <a:ext cx="2938463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05" tIns="38402" rIns="76805" bIns="38402">
            <a:spAutoFit/>
          </a:bodyPr>
          <a:lstStyle>
            <a:lvl1pPr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84175" indent="-88900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68350" indent="-180975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52525" indent="-269875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36700" indent="-360363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939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11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083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655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sz="2000" b="1" dirty="0">
                <a:solidFill>
                  <a:srgbClr val="6281BA"/>
                </a:solidFill>
                <a:latin typeface="Calibri" panose="020F0502020204030204" pitchFamily="34" charset="0"/>
              </a:rPr>
              <a:t>Wersja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sz="2000" b="1" dirty="0">
                <a:solidFill>
                  <a:srgbClr val="6281BA"/>
                </a:solidFill>
                <a:latin typeface="Calibri" panose="020F0502020204030204" pitchFamily="34" charset="0"/>
              </a:rPr>
              <a:t> najważniejsza jest klasa</a:t>
            </a:r>
          </a:p>
        </p:txBody>
      </p:sp>
    </p:spTree>
    <p:extLst>
      <p:ext uri="{BB962C8B-B14F-4D97-AF65-F5344CB8AC3E}">
        <p14:creationId xmlns:p14="http://schemas.microsoft.com/office/powerpoint/2010/main" val="32140710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C476F96-6010-4E6D-8CF3-B4088753B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11" y="413888"/>
            <a:ext cx="11135359" cy="5896895"/>
          </a:xfrm>
        </p:spPr>
        <p:txBody>
          <a:bodyPr/>
          <a:lstStyle/>
          <a:p>
            <a:pPr algn="just"/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Oddziały specyficzne, do których obowiązują sprawdziany kompetencji językowych </a:t>
            </a:r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(oddziały 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dwujęzyczne), próba sprawności fizycznej </a:t>
            </a:r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(oddziały 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sportowe, mistrzostwa sportowego) wymagają od kandydata obowiązkowego uczestnictwa w wymienionych sprawdzianach.</a:t>
            </a:r>
          </a:p>
          <a:p>
            <a:endParaRPr lang="pl-PL" dirty="0"/>
          </a:p>
          <a:p>
            <a:pPr algn="just"/>
            <a:r>
              <a:rPr lang="pl-PL" altLang="pl-PL" dirty="0">
                <a:solidFill>
                  <a:schemeClr val="hlin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Jeżeli kandydat wskazał taki oddział na swojej liście preferencji (nawet na ostatnim miejscu) to musi stawić się na ww. </a:t>
            </a:r>
            <a:r>
              <a:rPr lang="pl-PL" altLang="pl-PL" dirty="0" smtClean="0">
                <a:solidFill>
                  <a:schemeClr val="hlin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sprawdzianie, </a:t>
            </a:r>
            <a:r>
              <a:rPr lang="pl-PL" altLang="pl-PL" dirty="0">
                <a:solidFill>
                  <a:schemeClr val="hlin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gdyż w innym przypadku ten oddział automatycznie wypadnie z jego listy preferencji.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94656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B6FE99F-D675-458A-855E-AB83DA32D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11" y="477466"/>
            <a:ext cx="11135359" cy="5833317"/>
          </a:xfrm>
        </p:spPr>
        <p:txBody>
          <a:bodyPr/>
          <a:lstStyle/>
          <a:p>
            <a:pPr algn="just">
              <a:spcBef>
                <a:spcPct val="0"/>
              </a:spcBef>
            </a:pPr>
            <a:endParaRPr lang="pl-PL" altLang="pl-PL" dirty="0" smtClean="0">
              <a:solidFill>
                <a:schemeClr val="tx1">
                  <a:lumMod val="50000"/>
                </a:schemeClr>
              </a:solidFill>
              <a:cs typeface="Calibri Light" panose="020F0302020204030204" pitchFamily="34" charset="0"/>
            </a:endParaRPr>
          </a:p>
          <a:p>
            <a:pPr algn="just">
              <a:spcBef>
                <a:spcPct val="0"/>
              </a:spcBef>
            </a:pPr>
            <a:endParaRPr lang="pl-PL" altLang="pl-PL" dirty="0">
              <a:solidFill>
                <a:schemeClr val="tx1">
                  <a:lumMod val="50000"/>
                </a:schemeClr>
              </a:solidFill>
              <a:cs typeface="Calibri Light" panose="020F0302020204030204" pitchFamily="34" charset="0"/>
            </a:endParaRPr>
          </a:p>
          <a:p>
            <a:pPr algn="just">
              <a:spcBef>
                <a:spcPct val="0"/>
              </a:spcBef>
            </a:pPr>
            <a:endParaRPr lang="pl-PL" altLang="pl-PL" dirty="0" smtClean="0">
              <a:solidFill>
                <a:schemeClr val="tx1">
                  <a:lumMod val="50000"/>
                </a:schemeClr>
              </a:solidFill>
              <a:cs typeface="Calibri Light" panose="020F030202020403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l-PL" altLang="pl-PL" dirty="0" smtClean="0">
                <a:solidFill>
                  <a:schemeClr val="tx1">
                    <a:lumMod val="50000"/>
                  </a:schemeClr>
                </a:solidFill>
                <a:cs typeface="Calibri Light" panose="020F0302020204030204" pitchFamily="34" charset="0"/>
              </a:rPr>
              <a:t>W postępowaniu rekrutacyjnym do szkół ponadpodstawowych na rok szkolny 2020/2021 </a:t>
            </a:r>
            <a:r>
              <a:rPr lang="pl-PL" altLang="pl-PL" b="1" dirty="0" smtClean="0">
                <a:solidFill>
                  <a:schemeClr val="tx1">
                    <a:lumMod val="50000"/>
                  </a:schemeClr>
                </a:solidFill>
                <a:cs typeface="Calibri Light" panose="020F0302020204030204" pitchFamily="34" charset="0"/>
              </a:rPr>
              <a:t>odstąpiono od przeprowadzania postępowania uzupełniającego.</a:t>
            </a:r>
            <a:endParaRPr lang="pl-PL" altLang="pl-PL" b="1" dirty="0">
              <a:solidFill>
                <a:schemeClr val="tx1">
                  <a:lumMod val="50000"/>
                </a:schemeClr>
              </a:solidFill>
              <a:cs typeface="Calibri Light" panose="020F0302020204030204" pitchFamily="34" charset="0"/>
            </a:endParaRPr>
          </a:p>
          <a:p>
            <a:pPr algn="just">
              <a:spcBef>
                <a:spcPct val="0"/>
              </a:spcBef>
            </a:pP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spcBef>
                <a:spcPct val="0"/>
              </a:spcBef>
            </a:pP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spcBef>
                <a:spcPct val="0"/>
              </a:spcBef>
            </a:pP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spcBef>
                <a:spcPct val="0"/>
              </a:spcBef>
            </a:pP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spcBef>
                <a:spcPct val="0"/>
              </a:spcBef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56038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3311" y="549474"/>
            <a:ext cx="11135359" cy="5761309"/>
          </a:xfrm>
        </p:spPr>
        <p:txBody>
          <a:bodyPr>
            <a:normAutofit/>
          </a:bodyPr>
          <a:lstStyle/>
          <a:p>
            <a:pPr algn="ctr"/>
            <a:endParaRPr lang="pl-PL" sz="4000" b="1" dirty="0" smtClean="0"/>
          </a:p>
          <a:p>
            <a:pPr algn="ctr"/>
            <a:endParaRPr lang="pl-PL" sz="4000" b="1" dirty="0"/>
          </a:p>
          <a:p>
            <a:pPr algn="ctr"/>
            <a:r>
              <a:rPr lang="pl-PL" sz="4000" b="1" dirty="0" smtClean="0">
                <a:solidFill>
                  <a:schemeClr val="tx1">
                    <a:lumMod val="50000"/>
                  </a:schemeClr>
                </a:solidFill>
              </a:rPr>
              <a:t>Powodzenia i trafnego wyboru szkoły ponadpodstawowej!</a:t>
            </a:r>
            <a:endParaRPr lang="pl-PL" sz="40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88036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>
            <a:spLocks noGrp="1"/>
          </p:cNvSpPr>
          <p:nvPr>
            <p:ph idx="1"/>
          </p:nvPr>
        </p:nvSpPr>
        <p:spPr>
          <a:xfrm>
            <a:off x="550590" y="621482"/>
            <a:ext cx="11135359" cy="5617292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	Maksymalna liczba punktów, którą możesz uzyskać w rekrutacji wynosi </a:t>
            </a:r>
            <a:r>
              <a:rPr lang="pl-PL" b="1" u="sng" dirty="0" smtClean="0">
                <a:solidFill>
                  <a:schemeClr val="tx1">
                    <a:lumMod val="50000"/>
                  </a:schemeClr>
                </a:solidFill>
              </a:rPr>
              <a:t>200</a:t>
            </a:r>
            <a:r>
              <a:rPr lang="pl-PL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w tym 100 punktów ze sprawdzianu po szkole podstawowej i 100 punktów za oceny, dodatkowe osiągnięcia, świadectwo z wyróżnieniem i wolontariat.</a:t>
            </a:r>
          </a:p>
          <a:p>
            <a:pPr algn="just"/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	Pod uwagę bierze się oceny z niżej wymienionych przedmiotów, które następnie przeliczane są jako punkty do rekrutacji:</a:t>
            </a:r>
          </a:p>
          <a:p>
            <a:pPr algn="just"/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- oceny z języka polskiego i matematyki,</a:t>
            </a:r>
          </a:p>
          <a:p>
            <a:pPr algn="just"/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- oceny z zajęć edukacyjnych ustalonych przez dyrektora jako brane pod uwagę w postępowaniu rekrutacyjnym do danego oddziału (</a:t>
            </a:r>
            <a:r>
              <a:rPr lang="pl-PL" u="sng" dirty="0" smtClean="0">
                <a:solidFill>
                  <a:schemeClr val="tx1">
                    <a:lumMod val="50000"/>
                  </a:schemeClr>
                </a:solidFill>
              </a:rPr>
              <a:t>informacja znajduje się w informatorze </a:t>
            </a:r>
            <a:r>
              <a:rPr lang="pl-PL" u="sng" dirty="0" err="1" smtClean="0">
                <a:solidFill>
                  <a:schemeClr val="tx1">
                    <a:lumMod val="50000"/>
                  </a:schemeClr>
                </a:solidFill>
              </a:rPr>
              <a:t>naborowym</a:t>
            </a:r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).</a:t>
            </a:r>
            <a:endParaRPr lang="pl-PL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90948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0C2B0EC-9D6B-43AA-B41E-E4765648B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11" y="477466"/>
            <a:ext cx="11135359" cy="5833317"/>
          </a:xfrm>
        </p:spPr>
        <p:txBody>
          <a:bodyPr>
            <a:normAutofit/>
          </a:bodyPr>
          <a:lstStyle/>
          <a:p>
            <a:pPr algn="just"/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Przeliczanie na punkty ocen z języka polskiego, matematyki  i dwóch wybranych obowiązkowych zajęć edukacyjnych wymienionych na świadectwie ukończenia </a:t>
            </a:r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szkoły podstawowej wygląda następująco:</a:t>
            </a:r>
            <a:endParaRPr lang="pl-PL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• celujący –18 punktów; </a:t>
            </a:r>
          </a:p>
          <a:p>
            <a:pPr algn="just"/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• bardzo dobry –17 punktów;</a:t>
            </a:r>
          </a:p>
          <a:p>
            <a:pPr algn="just"/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 • dobry –14 punktów;</a:t>
            </a:r>
          </a:p>
          <a:p>
            <a:pPr algn="just"/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 • dostateczny –8 punktów; </a:t>
            </a:r>
          </a:p>
          <a:p>
            <a:pPr algn="just"/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• dopuszczający –2 punkty.</a:t>
            </a:r>
          </a:p>
        </p:txBody>
      </p:sp>
    </p:spTree>
    <p:extLst>
      <p:ext uri="{BB962C8B-B14F-4D97-AF65-F5344CB8AC3E}">
        <p14:creationId xmlns:p14="http://schemas.microsoft.com/office/powerpoint/2010/main" val="38893999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58BE38F-BB06-49B1-9B80-968833E3A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Aby za osiągnięcie kandydat mógł otrzymać punkty musi ono zostać wpisane na świadectwo ukończenia </a:t>
            </a:r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szkoły podstawowej.</a:t>
            </a:r>
            <a:endParaRPr lang="pl-PL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O wpisie osiągnięć na </a:t>
            </a:r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świadectwie decyduje </a:t>
            </a: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dyrektor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szkoły podstawowej.</a:t>
            </a:r>
          </a:p>
          <a:p>
            <a:pPr algn="just"/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Jeżeli takie osiągnięcia posiadasz, poinformuj o tym wychowawcę klasy!</a:t>
            </a:r>
            <a:endParaRPr lang="pl-PL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51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3311" y="765498"/>
            <a:ext cx="11135359" cy="5545285"/>
          </a:xfrm>
        </p:spPr>
        <p:txBody>
          <a:bodyPr/>
          <a:lstStyle/>
          <a:p>
            <a:endParaRPr lang="pl-PL" dirty="0" smtClean="0"/>
          </a:p>
          <a:p>
            <a:endParaRPr lang="pl-PL" dirty="0"/>
          </a:p>
          <a:p>
            <a:pPr algn="ctr"/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A tak wygląda system elektronicznego naboru ….</a:t>
            </a:r>
            <a:endParaRPr lang="pl-PL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7246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527312" y="93921"/>
            <a:ext cx="11135787" cy="114326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0">
                <a:solidFill>
                  <a:srgbClr val="4786D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42C6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42C6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42C6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42C62"/>
                </a:solidFill>
                <a:latin typeface="Tahoma" pitchFamily="34" charset="0"/>
              </a:defRPr>
            </a:lvl5pPr>
            <a:lvl6pPr marL="564413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42C62"/>
                </a:solidFill>
                <a:latin typeface="Tahoma" pitchFamily="34" charset="0"/>
              </a:defRPr>
            </a:lvl6pPr>
            <a:lvl7pPr marL="1128827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42C62"/>
                </a:solidFill>
                <a:latin typeface="Tahoma" pitchFamily="34" charset="0"/>
              </a:defRPr>
            </a:lvl7pPr>
            <a:lvl8pPr marL="169324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42C62"/>
                </a:solidFill>
                <a:latin typeface="Tahoma" pitchFamily="34" charset="0"/>
              </a:defRPr>
            </a:lvl8pPr>
            <a:lvl9pPr marL="2257654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42C62"/>
                </a:solidFill>
                <a:latin typeface="Tahoma" pitchFamily="34" charset="0"/>
              </a:defRPr>
            </a:lvl9pPr>
          </a:lstStyle>
          <a:p>
            <a:r>
              <a:rPr lang="pl-PL" kern="0" dirty="0">
                <a:solidFill>
                  <a:schemeClr val="bg1">
                    <a:lumMod val="95000"/>
                  </a:schemeClr>
                </a:solidFill>
              </a:rPr>
              <a:t>Strona rozprowadzająca dla kandydatów</a:t>
            </a:r>
          </a:p>
        </p:txBody>
      </p:sp>
      <p:pic>
        <p:nvPicPr>
          <p:cNvPr id="5" name="Picture 2" descr="Znalezione obrazy dla zapytania data center clipart">
            <a:extLst>
              <a:ext uri="{FF2B5EF4-FFF2-40B4-BE49-F238E27FC236}">
                <a16:creationId xmlns="" xmlns:a16="http://schemas.microsoft.com/office/drawing/2014/main" id="{9DC5B8E0-86BB-43A8-B322-0624C0E6C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18" y="1916532"/>
            <a:ext cx="2081106" cy="126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Znalezione obrazy dla zapytania laptop clipart">
            <a:extLst>
              <a:ext uri="{FF2B5EF4-FFF2-40B4-BE49-F238E27FC236}">
                <a16:creationId xmlns="" xmlns:a16="http://schemas.microsoft.com/office/drawing/2014/main" id="{B222282E-5839-499F-B9D5-2F708D0AE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30" y="4940868"/>
            <a:ext cx="1363318" cy="102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Znalezione obrazy dla zapytania laptop clipart">
            <a:extLst>
              <a:ext uri="{FF2B5EF4-FFF2-40B4-BE49-F238E27FC236}">
                <a16:creationId xmlns="" xmlns:a16="http://schemas.microsoft.com/office/drawing/2014/main" id="{6E8B20A9-2668-493E-8753-C717E77F1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71" y="4940868"/>
            <a:ext cx="1224136" cy="113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Łącznik prosty ze strzałką 10">
            <a:extLst>
              <a:ext uri="{FF2B5EF4-FFF2-40B4-BE49-F238E27FC236}">
                <a16:creationId xmlns="" xmlns:a16="http://schemas.microsoft.com/office/drawing/2014/main" id="{5DF4A65D-B53D-4F1A-84BC-8649E03703FF}"/>
              </a:ext>
            </a:extLst>
          </p:cNvPr>
          <p:cNvCxnSpPr/>
          <p:nvPr/>
        </p:nvCxnSpPr>
        <p:spPr>
          <a:xfrm flipH="1">
            <a:off x="1630710" y="3314388"/>
            <a:ext cx="576064" cy="1482464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>
            <a:extLst>
              <a:ext uri="{FF2B5EF4-FFF2-40B4-BE49-F238E27FC236}">
                <a16:creationId xmlns="" xmlns:a16="http://schemas.microsoft.com/office/drawing/2014/main" id="{1617E650-A86F-4708-B28F-877F0A4AC766}"/>
              </a:ext>
            </a:extLst>
          </p:cNvPr>
          <p:cNvCxnSpPr/>
          <p:nvPr/>
        </p:nvCxnSpPr>
        <p:spPr>
          <a:xfrm>
            <a:off x="2566814" y="3314388"/>
            <a:ext cx="576064" cy="1482464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Łuk 16">
            <a:extLst>
              <a:ext uri="{FF2B5EF4-FFF2-40B4-BE49-F238E27FC236}">
                <a16:creationId xmlns="" xmlns:a16="http://schemas.microsoft.com/office/drawing/2014/main" id="{EABD03DB-F7DC-4C8C-B22A-5253734E9190}"/>
              </a:ext>
            </a:extLst>
          </p:cNvPr>
          <p:cNvSpPr/>
          <p:nvPr/>
        </p:nvSpPr>
        <p:spPr>
          <a:xfrm rot="18495153">
            <a:off x="3284018" y="3456329"/>
            <a:ext cx="1529659" cy="936104"/>
          </a:xfrm>
          <a:prstGeom prst="arc">
            <a:avLst>
              <a:gd name="adj1" fmla="val 14860533"/>
              <a:gd name="adj2" fmla="val 487381"/>
            </a:avLst>
          </a:prstGeom>
          <a:ln w="28575">
            <a:solidFill>
              <a:srgbClr val="4DAE85"/>
            </a:solidFill>
            <a:headEnd type="triangle" w="med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8" name="Łuk 17">
            <a:extLst>
              <a:ext uri="{FF2B5EF4-FFF2-40B4-BE49-F238E27FC236}">
                <a16:creationId xmlns="" xmlns:a16="http://schemas.microsoft.com/office/drawing/2014/main" id="{F099CB7B-CEF1-48FB-8714-4FC6D2A39005}"/>
              </a:ext>
            </a:extLst>
          </p:cNvPr>
          <p:cNvSpPr/>
          <p:nvPr/>
        </p:nvSpPr>
        <p:spPr>
          <a:xfrm rot="18495153" flipH="1" flipV="1">
            <a:off x="6910992" y="3744955"/>
            <a:ext cx="1529659" cy="936104"/>
          </a:xfrm>
          <a:prstGeom prst="arc">
            <a:avLst>
              <a:gd name="adj1" fmla="val 14860533"/>
              <a:gd name="adj2" fmla="val 487381"/>
            </a:avLst>
          </a:prstGeom>
          <a:ln w="28575">
            <a:solidFill>
              <a:srgbClr val="4DAE85"/>
            </a:solidFill>
            <a:headEnd type="triangle" w="med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extLst>
              <a:ext uri="{FF2B5EF4-FFF2-40B4-BE49-F238E27FC236}">
                <a16:creationId xmlns="" xmlns:a16="http://schemas.microsoft.com/office/drawing/2014/main" id="{8BE35C0F-A507-4F75-9E44-9FA67933C02B}"/>
              </a:ext>
            </a:extLst>
          </p:cNvPr>
          <p:cNvSpPr/>
          <p:nvPr/>
        </p:nvSpPr>
        <p:spPr>
          <a:xfrm>
            <a:off x="118542" y="3871762"/>
            <a:ext cx="4608512" cy="379881"/>
          </a:xfrm>
          <a:prstGeom prst="rect">
            <a:avLst/>
          </a:prstGeom>
          <a:solidFill>
            <a:srgbClr val="FFFFFF">
              <a:alpha val="85098"/>
            </a:srgbClr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rgbClr val="002060"/>
                </a:solidFill>
                <a:latin typeface="Calibri Light" panose="020F0302020204030204" pitchFamily="34" charset="0"/>
              </a:rPr>
              <a:t>https://</a:t>
            </a:r>
            <a:r>
              <a:rPr lang="pl-PL" sz="2400" b="1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slaskie.</a:t>
            </a:r>
            <a:r>
              <a:rPr lang="pl-PL" sz="1600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edu.com.pl/kandydat</a:t>
            </a:r>
            <a:endParaRPr lang="pl-PL" sz="1600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7AC6D458-878D-404D-AD9F-BC09034A55E8}"/>
              </a:ext>
            </a:extLst>
          </p:cNvPr>
          <p:cNvSpPr/>
          <p:nvPr/>
        </p:nvSpPr>
        <p:spPr>
          <a:xfrm>
            <a:off x="3940371" y="1244097"/>
            <a:ext cx="4374598" cy="22124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slaskie.edu.com.pl</a:t>
            </a:r>
          </a:p>
          <a:p>
            <a:pPr algn="ctr"/>
            <a:endParaRPr lang="pl-PL" dirty="0"/>
          </a:p>
          <a:p>
            <a:pPr algn="ctr"/>
            <a:endParaRPr lang="pl-PL" sz="1200" dirty="0"/>
          </a:p>
        </p:txBody>
      </p:sp>
      <p:cxnSp>
        <p:nvCxnSpPr>
          <p:cNvPr id="20" name="Łącznik prosty ze strzałką 19">
            <a:extLst>
              <a:ext uri="{FF2B5EF4-FFF2-40B4-BE49-F238E27FC236}">
                <a16:creationId xmlns="" xmlns:a16="http://schemas.microsoft.com/office/drawing/2014/main" id="{674A3949-EEAA-46E1-817A-7B5729B2D87F}"/>
              </a:ext>
            </a:extLst>
          </p:cNvPr>
          <p:cNvCxnSpPr>
            <a:cxnSpLocks/>
          </p:cNvCxnSpPr>
          <p:nvPr/>
        </p:nvCxnSpPr>
        <p:spPr>
          <a:xfrm flipH="1">
            <a:off x="4274543" y="2779646"/>
            <a:ext cx="2388044" cy="14333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7767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F01EB1D-B5F7-4FB5-9DFE-76F0A31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11" y="477466"/>
            <a:ext cx="11135359" cy="5833317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chemeClr val="tx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Adres 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witryny </a:t>
            </a:r>
            <a:r>
              <a:rPr lang="pl-PL" dirty="0" err="1" smtClean="0">
                <a:solidFill>
                  <a:schemeClr val="tx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naborowej</a:t>
            </a:r>
            <a:r>
              <a:rPr lang="pl-PL" dirty="0" smtClean="0">
                <a:solidFill>
                  <a:schemeClr val="tx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l-PL" dirty="0" smtClean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- https</a:t>
            </a:r>
            <a:r>
              <a:rPr lang="pl-PL" dirty="0" smtClean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://slaskie.edu.com.pl</a:t>
            </a:r>
            <a:endParaRPr lang="pl-PL" dirty="0" smtClean="0"/>
          </a:p>
          <a:p>
            <a:pPr algn="just"/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</a:rPr>
              <a:t>W pierwszej kolejności musisz założyć sobie konto.</a:t>
            </a:r>
          </a:p>
          <a:p>
            <a:pPr algn="just"/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</a:rPr>
              <a:t>Podczas procesu zakładania konta w systemie elektronicznej rekrutacji należy obowiązkowo zapamiętać następujące informacje: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</a:rPr>
              <a:t>którą </a:t>
            </a:r>
            <a:r>
              <a:rPr lang="pl-PL" sz="2800" dirty="0">
                <a:solidFill>
                  <a:schemeClr val="tx1">
                    <a:lumMod val="50000"/>
                  </a:schemeClr>
                </a:solidFill>
              </a:rPr>
              <a:t>szkołę wskazałem jako szkołę I </a:t>
            </a:r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</a:rPr>
              <a:t>wyboru,</a:t>
            </a:r>
            <a:endParaRPr lang="pl-PL" sz="2800" dirty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>
                    <a:lumMod val="50000"/>
                  </a:schemeClr>
                </a:solidFill>
              </a:rPr>
              <a:t>jakie ustaliłem/ustaliłam sobie hasło dostępu do systemu rekrutacji </a:t>
            </a:r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</a:rPr>
              <a:t>(co </a:t>
            </a:r>
            <a:r>
              <a:rPr lang="pl-PL" sz="2800" dirty="0">
                <a:solidFill>
                  <a:schemeClr val="tx1">
                    <a:lumMod val="50000"/>
                  </a:schemeClr>
                </a:solidFill>
              </a:rPr>
              <a:t>najmniej 8 znaków</a:t>
            </a:r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</a:rPr>
              <a:t>),</a:t>
            </a:r>
            <a:endParaRPr lang="pl-PL" sz="2800" dirty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>
                    <a:lumMod val="50000"/>
                  </a:schemeClr>
                </a:solidFill>
              </a:rPr>
              <a:t>jaki login wygenerował mi system </a:t>
            </a:r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</a:rPr>
              <a:t>rekrutacji,</a:t>
            </a:r>
            <a:endParaRPr lang="pl-PL" sz="2800" dirty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>
                    <a:lumMod val="50000"/>
                  </a:schemeClr>
                </a:solidFill>
              </a:rPr>
              <a:t>jaki mail podałem/podałam jako ten umożliwiający mi odzyskanie </a:t>
            </a:r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</a:rPr>
              <a:t>hasła.</a:t>
            </a:r>
            <a:endParaRPr lang="pl-PL" sz="2800" dirty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51986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670" y="527673"/>
            <a:ext cx="10081120" cy="5670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0146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ja V ogolna panor">
  <a:themeElements>
    <a:clrScheme name="VULCAN 2019">
      <a:dk1>
        <a:srgbClr val="5A5A65"/>
      </a:dk1>
      <a:lt1>
        <a:srgbClr val="FFFFFF"/>
      </a:lt1>
      <a:dk2>
        <a:srgbClr val="5A5A65"/>
      </a:dk2>
      <a:lt2>
        <a:srgbClr val="FFFFFF"/>
      </a:lt2>
      <a:accent1>
        <a:srgbClr val="BFC605"/>
      </a:accent1>
      <a:accent2>
        <a:srgbClr val="4EA8FC"/>
      </a:accent2>
      <a:accent3>
        <a:srgbClr val="2ED380"/>
      </a:accent3>
      <a:accent4>
        <a:srgbClr val="3466CC"/>
      </a:accent4>
      <a:accent5>
        <a:srgbClr val="D9E033"/>
      </a:accent5>
      <a:accent6>
        <a:srgbClr val="FEA526"/>
      </a:accent6>
      <a:hlink>
        <a:srgbClr val="ED5167"/>
      </a:hlink>
      <a:folHlink>
        <a:srgbClr val="4EA8FC"/>
      </a:folHlink>
    </a:clrScheme>
    <a:fontScheme name="Projekt domyślny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142C62"/>
        </a:dk2>
        <a:lt2>
          <a:srgbClr val="CED9E0"/>
        </a:lt2>
        <a:accent1>
          <a:srgbClr val="4F87C5"/>
        </a:accent1>
        <a:accent2>
          <a:srgbClr val="C33D50"/>
        </a:accent2>
        <a:accent3>
          <a:srgbClr val="FFFFFF"/>
        </a:accent3>
        <a:accent4>
          <a:srgbClr val="000000"/>
        </a:accent4>
        <a:accent5>
          <a:srgbClr val="B2C3DF"/>
        </a:accent5>
        <a:accent6>
          <a:srgbClr val="B03648"/>
        </a:accent6>
        <a:hlink>
          <a:srgbClr val="94B03A"/>
        </a:hlink>
        <a:folHlink>
          <a:srgbClr val="E9A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VULCAN szablon podstawowy 0119" id="{A4DF6D90-BA0F-4EF7-990B-953F9B061050}" vid="{99B94553-3294-4E13-A73F-D93F0E38F81C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BB0436F7925644B83BB55D0577EC9D2" ma:contentTypeVersion="4" ma:contentTypeDescription="Utwórz nowy dokument." ma:contentTypeScope="" ma:versionID="ec7dff3093bac71e365927f5f5387e7d">
  <xsd:schema xmlns:xsd="http://www.w3.org/2001/XMLSchema" xmlns:xs="http://www.w3.org/2001/XMLSchema" xmlns:p="http://schemas.microsoft.com/office/2006/metadata/properties" xmlns:ns2="455239de-21f3-4743-bc4c-03c3b4590016" xmlns:ns3="2378d9c9-2506-422d-bef7-abd7cdaabb57" targetNamespace="http://schemas.microsoft.com/office/2006/metadata/properties" ma:root="true" ma:fieldsID="fff9fcdcf617010db586b0641753e3a9" ns2:_="" ns3:_="">
    <xsd:import namespace="455239de-21f3-4743-bc4c-03c3b4590016"/>
    <xsd:import namespace="2378d9c9-2506-422d-bef7-abd7cdaabb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239de-21f3-4743-bc4c-03c3b45900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8d9c9-2506-422d-bef7-abd7cdaabb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923E26-E306-4004-8DD6-7C3B03F3D0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63157D-F261-4F76-81CD-92CEBAF4B5FA}">
  <ds:schemaRefs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455239de-21f3-4743-bc4c-03c3b4590016"/>
    <ds:schemaRef ds:uri="http://purl.org/dc/elements/1.1/"/>
    <ds:schemaRef ds:uri="2378d9c9-2506-422d-bef7-abd7cdaabb57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17C8E27-E0F5-4A9E-9367-5E988D28F5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5239de-21f3-4743-bc4c-03c3b4590016"/>
    <ds:schemaRef ds:uri="2378d9c9-2506-422d-bef7-abd7cdaabb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– szablon podstawowy 2019</Template>
  <TotalTime>658</TotalTime>
  <Words>845</Words>
  <Application>Microsoft Office PowerPoint</Application>
  <PresentationFormat>Niestandardowy</PresentationFormat>
  <Paragraphs>87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Prezentacja V ogolna panor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Terminy </vt:lpstr>
      <vt:lpstr>Prezentacja programu PowerPoint</vt:lpstr>
      <vt:lpstr>Prezentacja programu PowerPoint</vt:lpstr>
      <vt:lpstr>Prezentacja programu PowerPoint</vt:lpstr>
      <vt:lpstr>Przykładowa lista preferencji kandydata do technikum</vt:lpstr>
      <vt:lpstr>Przykładowa lista preferencji kandydata do liceum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[np. Płace VULCAN]</dc:title>
  <dc:creator>Alicja Gintowt</dc:creator>
  <cp:lastModifiedBy>Ewa.Bohr-Cyfka</cp:lastModifiedBy>
  <cp:revision>104</cp:revision>
  <cp:lastPrinted>2020-05-20T07:44:38Z</cp:lastPrinted>
  <dcterms:created xsi:type="dcterms:W3CDTF">2019-01-01T18:42:23Z</dcterms:created>
  <dcterms:modified xsi:type="dcterms:W3CDTF">2020-06-08T10:38:52Z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0x010100FBB0436F7925644B83BB55D0577EC9D2</vt:lpwstr>
  </property>
</Properties>
</file>